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E63B-0C22-4C7A-9112-D90A77C08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99FA40-1C28-41EB-8145-EE4C52430A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54D83FE-110C-4D9F-ABBA-129C4550ACC5}"/>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A4C8F95D-BB2C-4B2F-AB4E-379680869C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BC2111-5901-48F2-B0B9-D13ED30ACC48}"/>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391322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1AC9-223B-4305-95CC-2339229D297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E2E4CB7-B46B-443C-9C1A-39BCFB5C70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A2D547-5257-4837-BB33-CA7022B7B208}"/>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AF83EBDD-125D-488E-B006-979E1AE4D0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0DBBA3-40D9-4EFE-B1BD-68078FB0614D}"/>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214767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7C7E4B-44F2-459E-A9CA-1E4306C034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21F539-4DC0-476F-A7B0-AA3A82EABB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F215C8-E573-455D-B6E6-DA9B02432229}"/>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F5D8F831-D836-4FBC-B7A2-21BA890472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00433F-6675-417E-A122-69FB5F70DA27}"/>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290592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F449-2F6E-4502-B9F0-F12239A505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6DF1F47-072D-4F9B-9F29-A019F588D2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302581-60A1-48F9-8904-D0D0402135D3}"/>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889BE53B-FC1D-4869-BCD9-5B953ADE81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60A580-0C3C-4E10-AA44-DFF8800A45F0}"/>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199883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B331-BC64-41B3-8327-08657DC727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72F8743-2DDF-431F-B780-C81A4F2BBF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46B297-5E2C-4E36-B0E0-E4001A452B8D}"/>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95F052E5-1606-4340-9E13-D723C4FE37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0D261C-62A8-418A-BC5E-061F2200DE2B}"/>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359260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355C-773B-4B01-B361-A34DFA557D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934FDDB-B665-434B-B6A5-D91A3DF3A1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1789EB-84BF-4463-96D5-BACD71FDA0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359D632-D191-4A8B-91BD-726F7A32F3B6}"/>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6" name="Footer Placeholder 5">
            <a:extLst>
              <a:ext uri="{FF2B5EF4-FFF2-40B4-BE49-F238E27FC236}">
                <a16:creationId xmlns:a16="http://schemas.microsoft.com/office/drawing/2014/main" id="{2147B967-9894-4D32-BBFD-404CAADA0A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2F4BA0-4B4A-4721-970D-9236FC0583AF}"/>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101403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C138-74D8-44FE-82E1-25D3D4650D3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472708-631F-49F4-A2B6-C4085DB69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6D8240-E737-424D-9BC5-A68E446DB8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DFB73F-8775-4252-8F96-FEA3B63A9C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290BED-2B1D-4EE7-A0D1-92D2E64166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7FCC0A-7EE2-4CB6-A70A-2CE15B7B9723}"/>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8" name="Footer Placeholder 7">
            <a:extLst>
              <a:ext uri="{FF2B5EF4-FFF2-40B4-BE49-F238E27FC236}">
                <a16:creationId xmlns:a16="http://schemas.microsoft.com/office/drawing/2014/main" id="{1FFCED37-0918-4129-9D57-B95EACADF8E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31CB3E1-F34E-48B4-A9AC-0BC33225A571}"/>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117108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0DEB-721F-40F6-BFF9-4A363EE9184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F99AE8-F0A5-402A-B1F2-D9A67744FE92}"/>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4" name="Footer Placeholder 3">
            <a:extLst>
              <a:ext uri="{FF2B5EF4-FFF2-40B4-BE49-F238E27FC236}">
                <a16:creationId xmlns:a16="http://schemas.microsoft.com/office/drawing/2014/main" id="{BA38483C-F21E-4653-A8FD-A475226502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AA76670-6C24-4A8D-8737-8C5747320ABE}"/>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220627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00B8C-111F-4DD8-9BCF-61CFEA18FEE0}"/>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3" name="Footer Placeholder 2">
            <a:extLst>
              <a:ext uri="{FF2B5EF4-FFF2-40B4-BE49-F238E27FC236}">
                <a16:creationId xmlns:a16="http://schemas.microsoft.com/office/drawing/2014/main" id="{58D4D8B1-B532-4ADC-970C-19101C13228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DC89D6F-8F23-4D69-8505-88F966BC8035}"/>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70077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2C8B-AB57-470E-A299-34033711B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8C52F73-3A7B-4BCD-9BE1-BDBAF9445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1E876C4-87E2-4378-BD55-4FF876828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3D0525-023C-4702-9240-7FC7CD611733}"/>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6" name="Footer Placeholder 5">
            <a:extLst>
              <a:ext uri="{FF2B5EF4-FFF2-40B4-BE49-F238E27FC236}">
                <a16:creationId xmlns:a16="http://schemas.microsoft.com/office/drawing/2014/main" id="{2F87324F-D4A5-4F54-AF6F-CEEF287900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9D3D10-BDD2-48FC-9211-9EDC15E4ED72}"/>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183978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B2F0-977F-4B60-B3C7-C3D590D5B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772DC3A-62CC-455A-83AA-84FDFA611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A1ACEE0-4DFF-4CA7-9FB0-2DA46A250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B7500A-E55E-446A-9CD0-598CA9A99594}"/>
              </a:ext>
            </a:extLst>
          </p:cNvPr>
          <p:cNvSpPr>
            <a:spLocks noGrp="1"/>
          </p:cNvSpPr>
          <p:nvPr>
            <p:ph type="dt" sz="half" idx="10"/>
          </p:nvPr>
        </p:nvSpPr>
        <p:spPr/>
        <p:txBody>
          <a:bodyPr/>
          <a:lstStyle/>
          <a:p>
            <a:fld id="{28B50AC7-9315-4FA2-BBC1-456E380609B3}" type="datetimeFigureOut">
              <a:rPr lang="en-GB" smtClean="0"/>
              <a:t>11/06/2017</a:t>
            </a:fld>
            <a:endParaRPr lang="en-GB"/>
          </a:p>
        </p:txBody>
      </p:sp>
      <p:sp>
        <p:nvSpPr>
          <p:cNvPr id="6" name="Footer Placeholder 5">
            <a:extLst>
              <a:ext uri="{FF2B5EF4-FFF2-40B4-BE49-F238E27FC236}">
                <a16:creationId xmlns:a16="http://schemas.microsoft.com/office/drawing/2014/main" id="{8223AF08-673C-44FD-8F04-6B8F111C036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00D380-6E61-4926-B34F-5083781A40FA}"/>
              </a:ext>
            </a:extLst>
          </p:cNvPr>
          <p:cNvSpPr>
            <a:spLocks noGrp="1"/>
          </p:cNvSpPr>
          <p:nvPr>
            <p:ph type="sldNum" sz="quarter" idx="12"/>
          </p:nvPr>
        </p:nvSpPr>
        <p:spPr/>
        <p:txBody>
          <a:bodyPr/>
          <a:lstStyle/>
          <a:p>
            <a:fld id="{36B10345-C586-4831-AC94-D65E8791006B}" type="slidenum">
              <a:rPr lang="en-GB" smtClean="0"/>
              <a:t>‹#›</a:t>
            </a:fld>
            <a:endParaRPr lang="en-GB"/>
          </a:p>
        </p:txBody>
      </p:sp>
    </p:spTree>
    <p:extLst>
      <p:ext uri="{BB962C8B-B14F-4D97-AF65-F5344CB8AC3E}">
        <p14:creationId xmlns:p14="http://schemas.microsoft.com/office/powerpoint/2010/main" val="2215993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3657D-29E0-4E7B-BC95-44089644B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F869EBB-C8D3-4EEF-9275-93D6004D51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9D8160-4DFF-4088-ABCD-2B5B3F837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50AC7-9315-4FA2-BBC1-456E380609B3}" type="datetimeFigureOut">
              <a:rPr lang="en-GB" smtClean="0"/>
              <a:t>11/06/2017</a:t>
            </a:fld>
            <a:endParaRPr lang="en-GB"/>
          </a:p>
        </p:txBody>
      </p:sp>
      <p:sp>
        <p:nvSpPr>
          <p:cNvPr id="5" name="Footer Placeholder 4">
            <a:extLst>
              <a:ext uri="{FF2B5EF4-FFF2-40B4-BE49-F238E27FC236}">
                <a16:creationId xmlns:a16="http://schemas.microsoft.com/office/drawing/2014/main" id="{C4BE2C20-5EF9-408F-94CC-01583CA8EF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B2CE85E-8121-4FC0-ABF7-AC4E69D3D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10345-C586-4831-AC94-D65E8791006B}" type="slidenum">
              <a:rPr lang="en-GB" smtClean="0"/>
              <a:t>‹#›</a:t>
            </a:fld>
            <a:endParaRPr lang="en-GB"/>
          </a:p>
        </p:txBody>
      </p:sp>
    </p:spTree>
    <p:extLst>
      <p:ext uri="{BB962C8B-B14F-4D97-AF65-F5344CB8AC3E}">
        <p14:creationId xmlns:p14="http://schemas.microsoft.com/office/powerpoint/2010/main" val="229280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HackTheBrain/MindAnamorphosi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D2A0-B1BA-4B8B-A070-DDA527AAA903}"/>
              </a:ext>
            </a:extLst>
          </p:cNvPr>
          <p:cNvSpPr>
            <a:spLocks noGrp="1"/>
          </p:cNvSpPr>
          <p:nvPr>
            <p:ph type="ctrTitle"/>
          </p:nvPr>
        </p:nvSpPr>
        <p:spPr/>
        <p:txBody>
          <a:bodyPr/>
          <a:lstStyle/>
          <a:p>
            <a:r>
              <a:rPr lang="en-GB" dirty="0"/>
              <a:t>Mind </a:t>
            </a:r>
            <a:r>
              <a:rPr lang="en-GB" dirty="0" err="1"/>
              <a:t>Anamorphosis</a:t>
            </a:r>
            <a:endParaRPr lang="en-GB" dirty="0"/>
          </a:p>
        </p:txBody>
      </p:sp>
      <p:sp>
        <p:nvSpPr>
          <p:cNvPr id="3" name="Subtitle 2">
            <a:extLst>
              <a:ext uri="{FF2B5EF4-FFF2-40B4-BE49-F238E27FC236}">
                <a16:creationId xmlns:a16="http://schemas.microsoft.com/office/drawing/2014/main" id="{86B9210A-FF2D-4BC8-A1F9-F15DCBD0C5D1}"/>
              </a:ext>
            </a:extLst>
          </p:cNvPr>
          <p:cNvSpPr>
            <a:spLocks noGrp="1"/>
          </p:cNvSpPr>
          <p:nvPr>
            <p:ph type="subTitle" idx="1"/>
          </p:nvPr>
        </p:nvSpPr>
        <p:spPr>
          <a:xfrm>
            <a:off x="1524000" y="3602037"/>
            <a:ext cx="9144000" cy="3117739"/>
          </a:xfrm>
        </p:spPr>
        <p:txBody>
          <a:bodyPr>
            <a:normAutofit lnSpcReduction="10000"/>
          </a:bodyPr>
          <a:lstStyle/>
          <a:p>
            <a:r>
              <a:rPr lang="en-GB" dirty="0"/>
              <a:t>Michael McMahon</a:t>
            </a:r>
          </a:p>
          <a:p>
            <a:r>
              <a:rPr lang="en-GB" dirty="0"/>
              <a:t>Toby Steele</a:t>
            </a:r>
          </a:p>
          <a:p>
            <a:r>
              <a:rPr lang="en-GB" dirty="0"/>
              <a:t>Paul Gaffney</a:t>
            </a:r>
          </a:p>
          <a:p>
            <a:endParaRPr lang="en-GB" dirty="0"/>
          </a:p>
          <a:p>
            <a:r>
              <a:rPr lang="en-GB" b="1" dirty="0"/>
              <a:t>11/06/2017</a:t>
            </a:r>
            <a:endParaRPr lang="en-GB" dirty="0"/>
          </a:p>
          <a:p>
            <a:r>
              <a:rPr lang="en-GB" b="1" dirty="0"/>
              <a:t> </a:t>
            </a:r>
            <a:endParaRPr lang="en-GB" dirty="0"/>
          </a:p>
          <a:p>
            <a:r>
              <a:rPr lang="en-GB" b="1" dirty="0"/>
              <a:t>Hack the Brain – Dublin Science Gallery</a:t>
            </a:r>
            <a:endParaRPr lang="en-GB" dirty="0"/>
          </a:p>
          <a:p>
            <a:endParaRPr lang="en-GB" dirty="0"/>
          </a:p>
        </p:txBody>
      </p:sp>
    </p:spTree>
    <p:extLst>
      <p:ext uri="{BB962C8B-B14F-4D97-AF65-F5344CB8AC3E}">
        <p14:creationId xmlns:p14="http://schemas.microsoft.com/office/powerpoint/2010/main" val="3700293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2492A-BF9A-4CAC-881E-95D5B35AC27B}"/>
              </a:ext>
            </a:extLst>
          </p:cNvPr>
          <p:cNvSpPr>
            <a:spLocks noGrp="1"/>
          </p:cNvSpPr>
          <p:nvPr>
            <p:ph idx="1"/>
          </p:nvPr>
        </p:nvSpPr>
        <p:spPr>
          <a:xfrm>
            <a:off x="838200" y="499730"/>
            <a:ext cx="10515600" cy="5911703"/>
          </a:xfrm>
        </p:spPr>
        <p:txBody>
          <a:bodyPr/>
          <a:lstStyle/>
          <a:p>
            <a:pPr marL="0" indent="0">
              <a:buNone/>
            </a:pPr>
            <a:r>
              <a:rPr lang="en-GB" dirty="0"/>
              <a:t>Start controlling the VR anamorphic object in Unreal using brain waves</a:t>
            </a:r>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DD4B4972-4D0B-4791-BA63-48994A300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99" y="1007443"/>
            <a:ext cx="9450601" cy="5534727"/>
          </a:xfrm>
          <a:prstGeom prst="rect">
            <a:avLst/>
          </a:prstGeom>
        </p:spPr>
      </p:pic>
    </p:spTree>
    <p:extLst>
      <p:ext uri="{BB962C8B-B14F-4D97-AF65-F5344CB8AC3E}">
        <p14:creationId xmlns:p14="http://schemas.microsoft.com/office/powerpoint/2010/main" val="3675928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BC32-CCB2-4A79-B81F-24F13EC911AD}"/>
              </a:ext>
            </a:extLst>
          </p:cNvPr>
          <p:cNvSpPr>
            <a:spLocks noGrp="1"/>
          </p:cNvSpPr>
          <p:nvPr>
            <p:ph type="title"/>
          </p:nvPr>
        </p:nvSpPr>
        <p:spPr/>
        <p:txBody>
          <a:bodyPr/>
          <a:lstStyle/>
          <a:p>
            <a:r>
              <a:rPr lang="en-GB" b="1" dirty="0"/>
              <a:t>Future Work</a:t>
            </a:r>
          </a:p>
        </p:txBody>
      </p:sp>
      <p:sp>
        <p:nvSpPr>
          <p:cNvPr id="3" name="Content Placeholder 2">
            <a:extLst>
              <a:ext uri="{FF2B5EF4-FFF2-40B4-BE49-F238E27FC236}">
                <a16:creationId xmlns:a16="http://schemas.microsoft.com/office/drawing/2014/main" id="{748861CB-3DCA-45CA-9E41-643DB162F281}"/>
              </a:ext>
            </a:extLst>
          </p:cNvPr>
          <p:cNvSpPr>
            <a:spLocks noGrp="1"/>
          </p:cNvSpPr>
          <p:nvPr>
            <p:ph idx="1"/>
          </p:nvPr>
        </p:nvSpPr>
        <p:spPr/>
        <p:txBody>
          <a:bodyPr>
            <a:normAutofit/>
          </a:bodyPr>
          <a:lstStyle/>
          <a:p>
            <a:r>
              <a:rPr lang="en-GB" sz="4000" dirty="0"/>
              <a:t>Continue to refine the scenarios and filters</a:t>
            </a:r>
          </a:p>
          <a:p>
            <a:r>
              <a:rPr lang="en-GB" sz="4000" dirty="0"/>
              <a:t>Add further degrees of motion for other inputs</a:t>
            </a:r>
          </a:p>
          <a:p>
            <a:r>
              <a:rPr lang="en-GB" sz="4000" dirty="0"/>
              <a:t>Work with Visual Artists, Sculptures and Game Designers to create more anamorphic VR Art</a:t>
            </a:r>
          </a:p>
        </p:txBody>
      </p:sp>
    </p:spTree>
    <p:extLst>
      <p:ext uri="{BB962C8B-B14F-4D97-AF65-F5344CB8AC3E}">
        <p14:creationId xmlns:p14="http://schemas.microsoft.com/office/powerpoint/2010/main" val="35229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69FD5-93DF-45B7-9908-D10F61BA18A2}"/>
              </a:ext>
            </a:extLst>
          </p:cNvPr>
          <p:cNvSpPr>
            <a:spLocks noGrp="1"/>
          </p:cNvSpPr>
          <p:nvPr>
            <p:ph idx="1"/>
          </p:nvPr>
        </p:nvSpPr>
        <p:spPr>
          <a:xfrm>
            <a:off x="838199" y="340247"/>
            <a:ext cx="10953307" cy="6379529"/>
          </a:xfrm>
        </p:spPr>
        <p:txBody>
          <a:bodyPr>
            <a:normAutofit/>
          </a:bodyPr>
          <a:lstStyle/>
          <a:p>
            <a:pPr marL="0" indent="0">
              <a:buNone/>
            </a:pPr>
            <a:r>
              <a:rPr lang="en-GB" dirty="0"/>
              <a:t>Over 500 years ago, Paolo Uccello created The Battle of San Romano revealing a development in linear perspective which was so shocking Lorenzo Medici stole.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1300" b="1" dirty="0"/>
              <a:t>Fig 1.</a:t>
            </a:r>
            <a:r>
              <a:rPr lang="en-GB" sz="1300" dirty="0"/>
              <a:t> </a:t>
            </a:r>
            <a:r>
              <a:rPr lang="en-GB" sz="1300" dirty="0" err="1"/>
              <a:t>Niccolò</a:t>
            </a:r>
            <a:r>
              <a:rPr lang="en-GB" sz="1300" dirty="0"/>
              <a:t> </a:t>
            </a:r>
            <a:r>
              <a:rPr lang="en-GB" sz="1300" dirty="0" err="1"/>
              <a:t>Mauruzi</a:t>
            </a:r>
            <a:r>
              <a:rPr lang="en-GB" sz="1300" dirty="0"/>
              <a:t> da Tolentino at the Battle of San Romano (probably c.?1438–1440), egg tempera with walnut oil and linseed oil on poplar, 182 × 320 cm, National Gallery, London.</a:t>
            </a:r>
          </a:p>
          <a:p>
            <a:pPr marL="0" indent="0">
              <a:buNone/>
            </a:pPr>
            <a:endParaRPr lang="en-GB"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D7069E10-73C8-42BD-ADB4-622131EAD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458" y="1520456"/>
            <a:ext cx="8228878" cy="4653637"/>
          </a:xfrm>
          <a:prstGeom prst="rect">
            <a:avLst/>
          </a:prstGeom>
        </p:spPr>
      </p:pic>
    </p:spTree>
    <p:extLst>
      <p:ext uri="{BB962C8B-B14F-4D97-AF65-F5344CB8AC3E}">
        <p14:creationId xmlns:p14="http://schemas.microsoft.com/office/powerpoint/2010/main" val="2254867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05CE3D-8FAF-41B7-A977-32F81A9712FE}"/>
              </a:ext>
            </a:extLst>
          </p:cNvPr>
          <p:cNvSpPr>
            <a:spLocks noGrp="1"/>
          </p:cNvSpPr>
          <p:nvPr>
            <p:ph idx="1"/>
          </p:nvPr>
        </p:nvSpPr>
        <p:spPr>
          <a:xfrm>
            <a:off x="308345" y="574158"/>
            <a:ext cx="11398102" cy="6198782"/>
          </a:xfrm>
        </p:spPr>
        <p:txBody>
          <a:bodyPr>
            <a:normAutofit/>
          </a:bodyPr>
          <a:lstStyle/>
          <a:p>
            <a:pPr marL="0" indent="0">
              <a:buNone/>
            </a:pPr>
            <a:r>
              <a:rPr lang="en-GB" dirty="0"/>
              <a:t>Nearly 100 years later Hans Holbein the Younger created The Ambassadors (1533), using a technique developed by Leonardo da Vinci to add a distorted skull in anamorphic perspective as wonderful example of memento </a:t>
            </a:r>
            <a:r>
              <a:rPr lang="en-GB" dirty="0" err="1"/>
              <a:t>mori</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lgn="ctr">
              <a:buNone/>
            </a:pPr>
            <a:r>
              <a:rPr lang="en-GB" sz="1400" b="1" dirty="0"/>
              <a:t>Fig 2.</a:t>
            </a:r>
            <a:r>
              <a:rPr lang="en-GB" sz="1400" dirty="0"/>
              <a:t> Double Portrait of Jean de </a:t>
            </a:r>
            <a:r>
              <a:rPr lang="en-GB" sz="1400" dirty="0" err="1"/>
              <a:t>Dinteville</a:t>
            </a:r>
            <a:r>
              <a:rPr lang="en-GB" sz="1400" dirty="0"/>
              <a:t> and Georges de </a:t>
            </a:r>
            <a:r>
              <a:rPr lang="en-GB" sz="1400" dirty="0" err="1"/>
              <a:t>Selve</a:t>
            </a:r>
            <a:r>
              <a:rPr lang="en-GB" sz="1400" dirty="0"/>
              <a:t> ("The Ambassadors"), 1533. Oil and tempera on oak, National Gallery, London.</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E6216A8D-66FF-4A9F-B5F8-E44FA8E6C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90" y="1734544"/>
            <a:ext cx="4776801" cy="4708786"/>
          </a:xfrm>
          <a:prstGeom prst="rect">
            <a:avLst/>
          </a:prstGeom>
        </p:spPr>
      </p:pic>
    </p:spTree>
    <p:extLst>
      <p:ext uri="{BB962C8B-B14F-4D97-AF65-F5344CB8AC3E}">
        <p14:creationId xmlns:p14="http://schemas.microsoft.com/office/powerpoint/2010/main" val="62708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39FEC-E116-4245-9826-B64C3839E122}"/>
              </a:ext>
            </a:extLst>
          </p:cNvPr>
          <p:cNvSpPr>
            <a:spLocks noGrp="1"/>
          </p:cNvSpPr>
          <p:nvPr>
            <p:ph idx="1"/>
          </p:nvPr>
        </p:nvSpPr>
        <p:spPr>
          <a:xfrm>
            <a:off x="838200" y="520995"/>
            <a:ext cx="10515600" cy="5655968"/>
          </a:xfrm>
        </p:spPr>
        <p:txBody>
          <a:bodyPr/>
          <a:lstStyle/>
          <a:p>
            <a:pPr marL="0" indent="0">
              <a:buNone/>
            </a:pPr>
            <a:r>
              <a:rPr lang="en-GB" dirty="0" err="1"/>
              <a:t>Anamorphosis</a:t>
            </a:r>
            <a:r>
              <a:rPr lang="en-GB" dirty="0"/>
              <a:t> is a distorted projection or perspective requiring the viewer to use special devices or occupy a specific vantage point (or both) to reconstitute the image. </a:t>
            </a:r>
          </a:p>
          <a:p>
            <a:pPr marL="0" indent="0">
              <a:buNone/>
            </a:pPr>
            <a:endParaRPr lang="en-GB" dirty="0"/>
          </a:p>
          <a:p>
            <a:pPr marL="0" indent="0">
              <a:buNone/>
            </a:pPr>
            <a:r>
              <a:rPr lang="en-GB" dirty="0" err="1"/>
              <a:t>Anamorphosis</a:t>
            </a:r>
            <a:r>
              <a:rPr lang="en-GB" dirty="0"/>
              <a:t> plays havoc with elements and principles; instead of reducing forms to their visible limits, it projects them outside themselves and distorts them so that when viewed for a certain point or through a device they return to normal </a:t>
            </a:r>
          </a:p>
          <a:p>
            <a:pPr marL="0" indent="0">
              <a:buNone/>
            </a:pPr>
            <a:endParaRPr lang="en-GB" dirty="0"/>
          </a:p>
          <a:p>
            <a:pPr marL="0" indent="0">
              <a:buNone/>
            </a:pPr>
            <a:r>
              <a:rPr lang="en-GB" dirty="0" err="1"/>
              <a:t>Anamorphosis</a:t>
            </a:r>
            <a:r>
              <a:rPr lang="en-GB" dirty="0"/>
              <a:t> creates a poetry of abstraction, optical illusion and a philosophy of false reality.</a:t>
            </a:r>
          </a:p>
          <a:p>
            <a:pPr marL="0" indent="0">
              <a:buNone/>
            </a:pPr>
            <a:endParaRPr lang="en-GB" dirty="0"/>
          </a:p>
        </p:txBody>
      </p:sp>
    </p:spTree>
    <p:extLst>
      <p:ext uri="{BB962C8B-B14F-4D97-AF65-F5344CB8AC3E}">
        <p14:creationId xmlns:p14="http://schemas.microsoft.com/office/powerpoint/2010/main" val="45023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085D70-C1C4-4ED8-A32D-D6BA76A1EA47}"/>
              </a:ext>
            </a:extLst>
          </p:cNvPr>
          <p:cNvSpPr>
            <a:spLocks noGrp="1"/>
          </p:cNvSpPr>
          <p:nvPr>
            <p:ph idx="1"/>
          </p:nvPr>
        </p:nvSpPr>
        <p:spPr>
          <a:xfrm>
            <a:off x="125817" y="0"/>
            <a:ext cx="12066183" cy="6687879"/>
          </a:xfrm>
        </p:spPr>
        <p:txBody>
          <a:bodyPr>
            <a:normAutofit fontScale="92500" lnSpcReduction="20000"/>
          </a:bodyPr>
          <a:lstStyle/>
          <a:p>
            <a:pPr marL="0" indent="0">
              <a:buNone/>
            </a:pPr>
            <a:r>
              <a:rPr lang="en-GB" dirty="0"/>
              <a:t>Salvador Dalí for example used </a:t>
            </a:r>
            <a:r>
              <a:rPr lang="en-GB" dirty="0" err="1"/>
              <a:t>Anamorphism</a:t>
            </a:r>
            <a:r>
              <a:rPr lang="en-GB" dirty="0"/>
              <a:t> in his paintings and installations with the 3D anamorphic installation with furniture that looks like the face of Mae West probably the most famous.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sz="1500" dirty="0"/>
          </a:p>
          <a:p>
            <a:pPr marL="0" indent="0">
              <a:buNone/>
            </a:pPr>
            <a:endParaRPr lang="en-GB" sz="1500" dirty="0"/>
          </a:p>
          <a:p>
            <a:pPr marL="0" indent="0">
              <a:buNone/>
            </a:pPr>
            <a:endParaRPr lang="en-GB" sz="1500" dirty="0"/>
          </a:p>
          <a:p>
            <a:pPr marL="0" indent="0">
              <a:buNone/>
            </a:pPr>
            <a:r>
              <a:rPr lang="en-GB" sz="1500" dirty="0"/>
              <a:t>Fig 3. “Il </a:t>
            </a:r>
            <a:r>
              <a:rPr lang="en-GB" sz="1500" dirty="0" err="1"/>
              <a:t>volto</a:t>
            </a:r>
            <a:r>
              <a:rPr lang="en-GB" sz="1500" dirty="0"/>
              <a:t> di Mae West,” (original painting; 1934-35) by/© Salvador Dali. Bottom: “Gala Contemplating the Mediterranean Sea Which at 20 Meters Becomes The Portrait of Abraham Lincoln” (1976) by Dali.</a:t>
            </a:r>
          </a:p>
          <a:p>
            <a:pPr marL="0" indent="0">
              <a:buNone/>
            </a:pPr>
            <a:endParaRPr lang="en-GB"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36AB2F9E-1479-4525-ADB8-46EE181D7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328" y="559865"/>
            <a:ext cx="3533342" cy="5568147"/>
          </a:xfrm>
          <a:prstGeom prst="rect">
            <a:avLst/>
          </a:prstGeom>
        </p:spPr>
      </p:pic>
    </p:spTree>
    <p:extLst>
      <p:ext uri="{BB962C8B-B14F-4D97-AF65-F5344CB8AC3E}">
        <p14:creationId xmlns:p14="http://schemas.microsoft.com/office/powerpoint/2010/main" val="1264173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76926-7211-46A6-A219-61B996159C02}"/>
              </a:ext>
            </a:extLst>
          </p:cNvPr>
          <p:cNvSpPr>
            <a:spLocks noGrp="1"/>
          </p:cNvSpPr>
          <p:nvPr>
            <p:ph idx="1"/>
          </p:nvPr>
        </p:nvSpPr>
        <p:spPr>
          <a:xfrm>
            <a:off x="838200" y="350874"/>
            <a:ext cx="10515600" cy="6166884"/>
          </a:xfrm>
        </p:spPr>
        <p:txBody>
          <a:bodyPr>
            <a:normAutofit fontScale="92500" lnSpcReduction="10000"/>
          </a:bodyPr>
          <a:lstStyle/>
          <a:p>
            <a:pPr marL="0" indent="0">
              <a:buNone/>
            </a:pPr>
            <a:r>
              <a:rPr lang="en-GB" dirty="0"/>
              <a:t>A new type of </a:t>
            </a:r>
            <a:r>
              <a:rPr lang="en-GB" dirty="0" err="1"/>
              <a:t>Anamorphosis</a:t>
            </a:r>
            <a:r>
              <a:rPr lang="en-GB" dirty="0"/>
              <a:t> - a mind </a:t>
            </a:r>
            <a:r>
              <a:rPr lang="en-GB" dirty="0" err="1"/>
              <a:t>Anamorphosis</a:t>
            </a:r>
            <a:r>
              <a:rPr lang="en-GB" dirty="0"/>
              <a:t>.</a:t>
            </a:r>
          </a:p>
          <a:p>
            <a:pPr marL="0" indent="0">
              <a:buNone/>
            </a:pPr>
            <a:endParaRPr lang="en-GB" dirty="0"/>
          </a:p>
          <a:p>
            <a:pPr marL="0" indent="0">
              <a:buNone/>
            </a:pPr>
            <a:r>
              <a:rPr lang="en-GB" dirty="0"/>
              <a:t>Virtual reality (VR) art allows a participant to experience disembodied presence in an immaterial, abstract space and when coupled with Brain Computer Interface it has the potential to allow a person to affect their virtual surrounding using their thoughts. We envisage the participant inside an immersive dreamscape VR environment, where the content of the virtual environment, visual, aural and motion can be controlled by, and responds to, the persons imagined movement. </a:t>
            </a:r>
          </a:p>
          <a:p>
            <a:pPr marL="0" indent="0">
              <a:buNone/>
            </a:pPr>
            <a:endParaRPr lang="en-GB" dirty="0"/>
          </a:p>
          <a:p>
            <a:pPr marL="0" indent="0">
              <a:buNone/>
            </a:pPr>
            <a:r>
              <a:rPr lang="en-GB" dirty="0"/>
              <a:t>The focus will be on utilizing two waves in the alpha and beta range in primary sensorimotor cortex indicating motor intention or motor imagery of different body parts. The Mu rhythm which in the alpha range 7.5 to 12.5 Hz and the sensorimotor rhythm (SMR) in the range of 13 to 15 Hz both of which are dominant during rest but desynchronized when an individual is planning, executing, and imagining body movements. </a:t>
            </a: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412918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8E53E-4CAB-40BD-9A69-5C12DE0F2A02}"/>
              </a:ext>
            </a:extLst>
          </p:cNvPr>
          <p:cNvSpPr>
            <a:spLocks noGrp="1"/>
          </p:cNvSpPr>
          <p:nvPr>
            <p:ph idx="1"/>
          </p:nvPr>
        </p:nvSpPr>
        <p:spPr>
          <a:xfrm>
            <a:off x="838200" y="404037"/>
            <a:ext cx="10515600" cy="6060558"/>
          </a:xfrm>
        </p:spPr>
        <p:txBody>
          <a:bodyPr/>
          <a:lstStyle/>
          <a:p>
            <a:pPr marL="0" indent="0">
              <a:buNone/>
            </a:pPr>
            <a:r>
              <a:rPr lang="en-GB" b="1" dirty="0"/>
              <a:t>Equipment</a:t>
            </a:r>
            <a:endParaRPr lang="en-GB" dirty="0"/>
          </a:p>
          <a:p>
            <a:r>
              <a:rPr lang="en-GB" dirty="0"/>
              <a:t>We will be used an </a:t>
            </a:r>
            <a:r>
              <a:rPr lang="en-GB" dirty="0" err="1"/>
              <a:t>g.tec</a:t>
            </a:r>
            <a:r>
              <a:rPr lang="en-GB" dirty="0"/>
              <a:t> EEG cap and electrodes, Open BCI, </a:t>
            </a:r>
            <a:r>
              <a:rPr lang="en-GB" dirty="0" err="1"/>
              <a:t>Openvibe</a:t>
            </a:r>
            <a:r>
              <a:rPr lang="en-GB" dirty="0"/>
              <a:t>, the Unreal Game Engine and a VR DK Oculus Rift.</a:t>
            </a:r>
          </a:p>
          <a:p>
            <a:pPr marL="0" indent="0">
              <a:buNone/>
            </a:pPr>
            <a:endParaRPr lang="en-GB" dirty="0"/>
          </a:p>
          <a:p>
            <a:pPr marL="0" indent="0">
              <a:buNone/>
            </a:pPr>
            <a:r>
              <a:rPr lang="en-GB" b="1" dirty="0"/>
              <a:t>Repository</a:t>
            </a:r>
            <a:endParaRPr lang="en-GB" dirty="0"/>
          </a:p>
          <a:p>
            <a:r>
              <a:rPr lang="en-GB" dirty="0">
                <a:hlinkClick r:id="rId2"/>
              </a:rPr>
              <a:t>https://github.com/HackTheBrain/MindAnamorphosis</a:t>
            </a:r>
            <a:endParaRPr lang="en-GB" dirty="0"/>
          </a:p>
          <a:p>
            <a:pPr marL="0" indent="0">
              <a:buNone/>
            </a:pPr>
            <a:endParaRPr lang="en-GB" dirty="0"/>
          </a:p>
          <a:p>
            <a:pPr marL="0" indent="0">
              <a:buNone/>
            </a:pPr>
            <a:r>
              <a:rPr lang="en-GB" b="1" dirty="0"/>
              <a:t>Ethical considerations</a:t>
            </a:r>
            <a:endParaRPr lang="en-GB" dirty="0"/>
          </a:p>
          <a:p>
            <a:pPr lvl="0"/>
            <a:r>
              <a:rPr lang="en-GB" dirty="0"/>
              <a:t>No PII data will be collected </a:t>
            </a:r>
          </a:p>
          <a:p>
            <a:pPr lvl="0"/>
            <a:r>
              <a:rPr lang="en-GB" dirty="0"/>
              <a:t>Permission will be requested before any EEG data is recorded </a:t>
            </a:r>
          </a:p>
          <a:p>
            <a:pPr lvl="0"/>
            <a:r>
              <a:rPr lang="en-GB" dirty="0"/>
              <a:t>All participant data will be destroyed after the hackathon</a:t>
            </a:r>
          </a:p>
          <a:p>
            <a:pPr marL="0" indent="0">
              <a:buNone/>
            </a:pPr>
            <a:endParaRPr lang="en-GB" dirty="0"/>
          </a:p>
        </p:txBody>
      </p:sp>
    </p:spTree>
    <p:extLst>
      <p:ext uri="{BB962C8B-B14F-4D97-AF65-F5344CB8AC3E}">
        <p14:creationId xmlns:p14="http://schemas.microsoft.com/office/powerpoint/2010/main" val="23406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076D3-63AB-433B-A889-79C5DF6D2D05}"/>
              </a:ext>
            </a:extLst>
          </p:cNvPr>
          <p:cNvSpPr>
            <a:spLocks noGrp="1"/>
          </p:cNvSpPr>
          <p:nvPr>
            <p:ph idx="1"/>
          </p:nvPr>
        </p:nvSpPr>
        <p:spPr>
          <a:xfrm>
            <a:off x="838200" y="531628"/>
            <a:ext cx="10515600" cy="5645335"/>
          </a:xfrm>
        </p:spPr>
        <p:txBody>
          <a:bodyPr/>
          <a:lstStyle/>
          <a:p>
            <a:pPr marL="0" lvl="0" indent="0">
              <a:buNone/>
            </a:pPr>
            <a:r>
              <a:rPr lang="en-GB" sz="2400" dirty="0"/>
              <a:t>Electrodes were positioned at: </a:t>
            </a:r>
            <a:r>
              <a:rPr lang="en-GB" sz="2400" b="1" dirty="0"/>
              <a:t>FC3, </a:t>
            </a:r>
            <a:r>
              <a:rPr lang="en-GB" sz="2400" b="1" dirty="0" err="1"/>
              <a:t>Fz</a:t>
            </a:r>
            <a:r>
              <a:rPr lang="en-GB" sz="2400" b="1" dirty="0"/>
              <a:t>, FC4, C3, </a:t>
            </a:r>
            <a:r>
              <a:rPr lang="en-GB" sz="2400" b="1" dirty="0" err="1"/>
              <a:t>Cz</a:t>
            </a:r>
            <a:r>
              <a:rPr lang="en-GB" sz="2400" b="1" dirty="0"/>
              <a:t>, C4, P3, </a:t>
            </a:r>
            <a:r>
              <a:rPr lang="en-GB" sz="2400" b="1" dirty="0" err="1"/>
              <a:t>Pz</a:t>
            </a:r>
            <a:r>
              <a:rPr lang="en-GB" sz="2400" b="1" dirty="0"/>
              <a:t>, P4, PO7, Oz, PO8</a:t>
            </a:r>
            <a:r>
              <a:rPr lang="en-GB" sz="2400" dirty="0"/>
              <a:t>. </a:t>
            </a:r>
          </a:p>
          <a:p>
            <a:pPr marL="0" lvl="0" indent="0">
              <a:buNone/>
            </a:pPr>
            <a:endParaRPr lang="en-GB" sz="2400" dirty="0"/>
          </a:p>
          <a:p>
            <a:pPr lvl="0"/>
            <a:endParaRPr lang="en-GB" sz="1800" dirty="0"/>
          </a:p>
          <a:p>
            <a:endParaRPr lang="en-GB" dirty="0"/>
          </a:p>
        </p:txBody>
      </p:sp>
      <p:pic>
        <p:nvPicPr>
          <p:cNvPr id="5" name="Picture 4">
            <a:extLst>
              <a:ext uri="{FF2B5EF4-FFF2-40B4-BE49-F238E27FC236}">
                <a16:creationId xmlns:a16="http://schemas.microsoft.com/office/drawing/2014/main" id="{2756CA1B-D9B7-462A-9B46-DA6ADE044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257" y="1184631"/>
            <a:ext cx="6199684" cy="5673369"/>
          </a:xfrm>
          <a:prstGeom prst="rect">
            <a:avLst/>
          </a:prstGeom>
        </p:spPr>
      </p:pic>
    </p:spTree>
    <p:extLst>
      <p:ext uri="{BB962C8B-B14F-4D97-AF65-F5344CB8AC3E}">
        <p14:creationId xmlns:p14="http://schemas.microsoft.com/office/powerpoint/2010/main" val="116197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6C281-F25E-4888-9184-D180B8E2A952}"/>
              </a:ext>
            </a:extLst>
          </p:cNvPr>
          <p:cNvSpPr>
            <a:spLocks noGrp="1"/>
          </p:cNvSpPr>
          <p:nvPr>
            <p:ph idx="1"/>
          </p:nvPr>
        </p:nvSpPr>
        <p:spPr>
          <a:xfrm>
            <a:off x="838200" y="297712"/>
            <a:ext cx="10515600" cy="6156251"/>
          </a:xfrm>
        </p:spPr>
        <p:txBody>
          <a:bodyPr>
            <a:normAutofit fontScale="92500" lnSpcReduction="10000"/>
          </a:bodyPr>
          <a:lstStyle/>
          <a:p>
            <a:endParaRPr lang="en-GB" b="1" dirty="0"/>
          </a:p>
          <a:p>
            <a:r>
              <a:rPr lang="en-GB" b="1" dirty="0"/>
              <a:t>Signal Monitoring: </a:t>
            </a:r>
            <a:r>
              <a:rPr lang="en-GB" dirty="0"/>
              <a:t>Scenario used to check the signal quality of the acquisition device. </a:t>
            </a:r>
          </a:p>
          <a:p>
            <a:endParaRPr lang="en-GB" dirty="0"/>
          </a:p>
          <a:p>
            <a:r>
              <a:rPr lang="en-GB" b="1" dirty="0"/>
              <a:t>Acquisition: </a:t>
            </a:r>
            <a:r>
              <a:rPr lang="en-GB" dirty="0"/>
              <a:t>Acquire some data in order to train the classifier that will discriminate Right and Left hand movements. </a:t>
            </a:r>
          </a:p>
          <a:p>
            <a:endParaRPr lang="en-GB" dirty="0"/>
          </a:p>
          <a:p>
            <a:r>
              <a:rPr lang="en-GB" b="1" dirty="0"/>
              <a:t>Train: </a:t>
            </a:r>
            <a:r>
              <a:rPr lang="en-GB" dirty="0"/>
              <a:t>Computes Common Spatial Pattern to produce a spatial filter that maximizes the diff between the signal of the two classes. </a:t>
            </a:r>
          </a:p>
          <a:p>
            <a:endParaRPr lang="en-GB" dirty="0"/>
          </a:p>
          <a:p>
            <a:r>
              <a:rPr lang="en-GB" b="1" dirty="0"/>
              <a:t>Classifier Trainer: </a:t>
            </a:r>
            <a:r>
              <a:rPr lang="en-GB" dirty="0"/>
              <a:t>Trains a Linear Discriminant Analysis classifier based on the previous acquisition session. </a:t>
            </a:r>
          </a:p>
          <a:p>
            <a:endParaRPr lang="en-GB" dirty="0"/>
          </a:p>
          <a:p>
            <a:r>
              <a:rPr lang="en-GB" b="1" dirty="0"/>
              <a:t>BCI VR Controller: </a:t>
            </a:r>
            <a:r>
              <a:rPr lang="en-GB" dirty="0"/>
              <a:t>real-time feedback through Unreal VR using the trained LDA classifier</a:t>
            </a:r>
          </a:p>
        </p:txBody>
      </p:sp>
    </p:spTree>
    <p:extLst>
      <p:ext uri="{BB962C8B-B14F-4D97-AF65-F5344CB8AC3E}">
        <p14:creationId xmlns:p14="http://schemas.microsoft.com/office/powerpoint/2010/main" val="3117230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702</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Mind Anamorphosis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 Anamorphosis</dc:title>
  <dc:creator>Michael McMahon</dc:creator>
  <cp:lastModifiedBy>Michael McMahon</cp:lastModifiedBy>
  <cp:revision>9</cp:revision>
  <dcterms:created xsi:type="dcterms:W3CDTF">2017-06-11T12:13:54Z</dcterms:created>
  <dcterms:modified xsi:type="dcterms:W3CDTF">2017-06-11T14:55:55Z</dcterms:modified>
</cp:coreProperties>
</file>